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4"/>
  </p:notesMasterIdLst>
  <p:sldIdLst>
    <p:sldId id="275" r:id="rId3"/>
    <p:sldId id="272" r:id="rId4"/>
    <p:sldId id="276" r:id="rId5"/>
    <p:sldId id="279" r:id="rId6"/>
    <p:sldId id="280" r:id="rId7"/>
    <p:sldId id="277" r:id="rId8"/>
    <p:sldId id="281" r:id="rId9"/>
    <p:sldId id="284" r:id="rId10"/>
    <p:sldId id="282" r:id="rId11"/>
    <p:sldId id="283" r:id="rId12"/>
    <p:sldId id="308"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57BCEF"/>
    <a:srgbClr val="5DAA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176" autoAdjust="0"/>
  </p:normalViewPr>
  <p:slideViewPr>
    <p:cSldViewPr snapToGrid="0" snapToObjects="1">
      <p:cViewPr>
        <p:scale>
          <a:sx n="100" d="100"/>
          <a:sy n="100" d="100"/>
        </p:scale>
        <p:origin x="-928" y="-96"/>
      </p:cViewPr>
      <p:guideLst>
        <p:guide orient="horz" pos="4080"/>
        <p:guide pos="40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2/6/15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val="405959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Jigsaw reading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val="3181806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 Word Strategy</a:t>
            </a:r>
          </a:p>
          <a:p>
            <a:pPr marL="342900" indent="-342900">
              <a:buFont typeface="Arial"/>
              <a:buChar char="•"/>
            </a:pPr>
            <a:r>
              <a:rPr lang="en-US" sz="1200" dirty="0" smtClean="0">
                <a:solidFill>
                  <a:srgbClr val="1F497D"/>
                </a:solidFill>
                <a:latin typeface="Verdana"/>
                <a:cs typeface="Verdana"/>
              </a:rPr>
              <a:t>Make note of what Mr. Donnelly did before or during instruction to support his students’ learning and understanding of proportional relationships.</a:t>
            </a:r>
          </a:p>
          <a:p>
            <a:pPr marL="342900" indent="-342900">
              <a:buFont typeface="Arial"/>
              <a:buChar char="•"/>
            </a:pPr>
            <a:endParaRPr lang="en-US" sz="1200" dirty="0" smtClean="0">
              <a:solidFill>
                <a:srgbClr val="1F497D"/>
              </a:solidFill>
              <a:latin typeface="Verdana"/>
              <a:cs typeface="Verdana"/>
            </a:endParaRPr>
          </a:p>
          <a:p>
            <a:pPr marL="342900" indent="-342900">
              <a:buFont typeface="Arial"/>
              <a:buChar char="•"/>
            </a:pPr>
            <a:r>
              <a:rPr lang="en-US" sz="1200" dirty="0" smtClean="0">
                <a:solidFill>
                  <a:srgbClr val="1F497D"/>
                </a:solidFill>
                <a:latin typeface="Verdana"/>
                <a:cs typeface="Verdana"/>
              </a:rPr>
              <a:t>Talk with a neighbor about the actions and interactions that you identified as supporting student learning</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val="4289681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2/6/15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2/6/15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2/6/15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2/6/15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jpe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5" Type="http://schemas.openxmlformats.org/officeDocument/2006/relationships/image" Target="../media/image3.jpe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hyperlink" Target="http://goo.gl/zxqFZr" TargetMode="External"/><Relationship Id="rId5" Type="http://schemas.openxmlformats.org/officeDocument/2006/relationships/hyperlink" Target="mailto:jeffrey_burke@sbcss.k12.ca.us" TargetMode="External"/><Relationship Id="rId6" Type="http://schemas.openxmlformats.org/officeDocument/2006/relationships/image" Target="../media/image3.jpeg"/><Relationship Id="rId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5" Type="http://schemas.openxmlformats.org/officeDocument/2006/relationships/image" Target="../media/image3.jpe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jpe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jpe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jpe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jpe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5" Type="http://schemas.openxmlformats.org/officeDocument/2006/relationships/image" Target="../media/image3.jpe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jpe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2">
            <a:alphaModFix amt="40000"/>
            <a:extLst>
              <a:ext uri="{28A0092B-C50C-407E-A947-70E740481C1C}">
                <a14:useLocalDpi xmlns:a14="http://schemas.microsoft.com/office/drawing/2010/main" val="0"/>
              </a:ext>
            </a:extLst>
          </a:blip>
          <a:stretch>
            <a:fillRect/>
          </a:stretch>
        </p:blipFill>
        <p:spPr>
          <a:xfrm>
            <a:off x="1" y="0"/>
            <a:ext cx="9143999" cy="6870700"/>
          </a:xfrm>
          <a:prstGeom prst="rect">
            <a:avLst/>
          </a:prstGeom>
        </p:spPr>
      </p:pic>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6" name="Rectangle 3"/>
          <p:cNvSpPr txBox="1">
            <a:spLocks noChangeArrowheads="1"/>
          </p:cNvSpPr>
          <p:nvPr/>
        </p:nvSpPr>
        <p:spPr>
          <a:xfrm>
            <a:off x="889122" y="1727200"/>
            <a:ext cx="8254878" cy="4191000"/>
          </a:xfrm>
          <a:prstGeom prst="rect">
            <a:avLst/>
          </a:prstGeom>
        </p:spPr>
        <p:txBody>
          <a:bodyPr vert="horz" lIns="91440" tIns="45720" rIns="91440" bIns="45720" rtlCol="0">
            <a:normAutofit/>
          </a:bodyPr>
          <a:lstStyle/>
          <a:p>
            <a:pPr lvl="0" algn="ctr">
              <a:defRPr/>
            </a:pPr>
            <a:r>
              <a:rPr lang="en-US" sz="3200" b="1" i="1" dirty="0" smtClean="0">
                <a:solidFill>
                  <a:srgbClr val="003366"/>
                </a:solidFill>
                <a:latin typeface="Verdana" pitchFamily="34" charset="0"/>
                <a:ea typeface="Verdana" pitchFamily="34" charset="0"/>
                <a:cs typeface="Verdana" pitchFamily="34" charset="0"/>
              </a:rPr>
              <a:t>Mathematical Teaching Practices: </a:t>
            </a:r>
            <a:endParaRPr lang="en-US" sz="3200" b="1" i="1" dirty="0" smtClean="0">
              <a:solidFill>
                <a:srgbClr val="003366"/>
              </a:solidFill>
              <a:latin typeface="Verdana" pitchFamily="34" charset="0"/>
              <a:ea typeface="Verdana" pitchFamily="34" charset="0"/>
              <a:cs typeface="Verdana" pitchFamily="34" charset="0"/>
            </a:endParaRPr>
          </a:p>
          <a:p>
            <a:pPr lvl="0" algn="ctr">
              <a:defRPr/>
            </a:pPr>
            <a:endParaRPr lang="en-US" sz="3200" b="1" i="1" dirty="0" smtClean="0">
              <a:solidFill>
                <a:srgbClr val="003366"/>
              </a:solidFill>
              <a:latin typeface="Verdana" pitchFamily="34" charset="0"/>
              <a:ea typeface="Verdana" pitchFamily="34" charset="0"/>
              <a:cs typeface="Verdana" pitchFamily="34" charset="0"/>
            </a:endParaRPr>
          </a:p>
          <a:p>
            <a:pPr lvl="0" algn="ctr">
              <a:defRPr/>
            </a:pPr>
            <a:r>
              <a:rPr lang="en-US" sz="3200" b="1" i="1" dirty="0" smtClean="0">
                <a:solidFill>
                  <a:srgbClr val="003366"/>
                </a:solidFill>
                <a:latin typeface="Verdana" pitchFamily="34" charset="0"/>
                <a:ea typeface="Verdana" pitchFamily="34" charset="0"/>
                <a:cs typeface="Verdana" pitchFamily="34" charset="0"/>
              </a:rPr>
              <a:t>Bridging the Content to the SMPs</a:t>
            </a:r>
            <a:endParaRPr lang="en-US" sz="3200" b="1" i="1" dirty="0" smtClean="0">
              <a:solidFill>
                <a:srgbClr val="003366"/>
              </a:solidFill>
              <a:latin typeface="Verdana" pitchFamily="34" charset="0"/>
              <a:ea typeface="Verdana" pitchFamily="34" charset="0"/>
              <a:cs typeface="Verdana" pitchFamily="34" charset="0"/>
            </a:endParaRPr>
          </a:p>
          <a:p>
            <a:endParaRPr lang="en-US" sz="2400" b="1" dirty="0" smtClean="0">
              <a:solidFill>
                <a:schemeClr val="tx2">
                  <a:lumMod val="60000"/>
                  <a:lumOff val="40000"/>
                </a:schemeClr>
              </a:solidFill>
            </a:endParaRPr>
          </a:p>
          <a:p>
            <a:pPr algn="ctr"/>
            <a:endParaRPr lang="en-US" sz="2400" b="1" dirty="0" smtClean="0">
              <a:solidFill>
                <a:srgbClr val="003366"/>
              </a:solidFill>
              <a:latin typeface="Verdana" pitchFamily="34" charset="0"/>
              <a:ea typeface="Verdana" pitchFamily="34" charset="0"/>
              <a:cs typeface="Verdana" pitchFamily="34" charset="0"/>
            </a:endParaRPr>
          </a:p>
          <a:p>
            <a:pPr algn="ctr"/>
            <a:r>
              <a:rPr lang="en-US" sz="2400" b="1" dirty="0" smtClean="0">
                <a:solidFill>
                  <a:srgbClr val="003366"/>
                </a:solidFill>
                <a:latin typeface="Verdana" pitchFamily="34" charset="0"/>
                <a:ea typeface="Verdana" pitchFamily="34" charset="0"/>
                <a:cs typeface="Verdana" pitchFamily="34" charset="0"/>
              </a:rPr>
              <a:t>by NCTM, Jeff Burke and Carol </a:t>
            </a:r>
            <a:r>
              <a:rPr lang="en-US" sz="2400" b="1" dirty="0" err="1" smtClean="0">
                <a:solidFill>
                  <a:srgbClr val="003366"/>
                </a:solidFill>
                <a:latin typeface="Verdana" pitchFamily="34" charset="0"/>
                <a:ea typeface="Verdana" pitchFamily="34" charset="0"/>
                <a:cs typeface="Verdana" pitchFamily="34" charset="0"/>
              </a:rPr>
              <a:t>Cronk</a:t>
            </a:r>
            <a:endParaRPr lang="en-US" sz="2400" b="1" dirty="0" smtClean="0">
              <a:solidFill>
                <a:srgbClr val="003366"/>
              </a:solidFill>
              <a:latin typeface="Verdana" pitchFamily="34" charset="0"/>
              <a:ea typeface="Verdana" pitchFamily="34" charset="0"/>
              <a:cs typeface="Verdana" pitchFamily="34" charset="0"/>
            </a:endParaRP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3">
            <a:alphaModFix amt="40000"/>
            <a:extLst>
              <a:ext uri="{28A0092B-C50C-407E-A947-70E740481C1C}">
                <a14:useLocalDpi xmlns:a14="http://schemas.microsoft.com/office/drawing/2010/main" val="0"/>
              </a:ext>
            </a:extLst>
          </a:blip>
          <a:stretch>
            <a:fillRect/>
          </a:stretch>
        </p:blipFill>
        <p:spPr>
          <a:xfrm>
            <a:off x="1" y="0"/>
            <a:ext cx="9143999" cy="6870700"/>
          </a:xfrm>
          <a:prstGeom prst="rect">
            <a:avLst/>
          </a:prstGeom>
        </p:spPr>
      </p:pic>
      <p:pic>
        <p:nvPicPr>
          <p:cNvPr id="5" name="Picture 4" descr="NCTM_R_LogoandName4C_L.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931"/>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The Case of Mr. Donnelly</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088285" y="962058"/>
            <a:ext cx="7286625" cy="4941030"/>
          </a:xfrm>
          <a:prstGeom prst="rect">
            <a:avLst/>
          </a:prstGeom>
        </p:spPr>
        <p:txBody>
          <a:bodyPr vert="horz" lIns="91440" tIns="45720" rIns="91440" bIns="45720" rtlCol="0">
            <a:noAutofit/>
          </a:bodyPr>
          <a:lstStyle/>
          <a:p>
            <a:pPr marL="342900" indent="-342900">
              <a:buFont typeface="Arial"/>
              <a:buChar char="•"/>
            </a:pPr>
            <a:r>
              <a:rPr lang="en-US" sz="2400" dirty="0" smtClean="0">
                <a:solidFill>
                  <a:srgbClr val="1F497D"/>
                </a:solidFill>
                <a:latin typeface="Verdana"/>
                <a:cs typeface="Verdana"/>
              </a:rPr>
              <a:t>Read the Case of Mr. Donnelly and study the strategies used by his </a:t>
            </a:r>
            <a:r>
              <a:rPr lang="en-US" sz="2400" dirty="0" smtClean="0">
                <a:solidFill>
                  <a:srgbClr val="1F497D"/>
                </a:solidFill>
                <a:latin typeface="Verdana"/>
                <a:cs typeface="Verdana"/>
              </a:rPr>
              <a:t>students.</a:t>
            </a:r>
            <a:endParaRPr lang="en-US" sz="2400" dirty="0">
              <a:solidFill>
                <a:srgbClr val="1F497D"/>
              </a:solidFill>
              <a:latin typeface="Verdana"/>
              <a:cs typeface="Verdana"/>
            </a:endParaRPr>
          </a:p>
          <a:p>
            <a:pPr marL="342900" indent="-342900">
              <a:buFont typeface="Arial"/>
              <a:buChar char="•"/>
            </a:pPr>
            <a:endParaRPr lang="en-US" sz="2400" dirty="0">
              <a:solidFill>
                <a:srgbClr val="1F497D"/>
              </a:solidFill>
              <a:latin typeface="Verdana"/>
              <a:cs typeface="Verdana"/>
            </a:endParaRPr>
          </a:p>
          <a:p>
            <a:r>
              <a:rPr lang="en-US" sz="2400" dirty="0" smtClean="0">
                <a:solidFill>
                  <a:srgbClr val="1F497D"/>
                </a:solidFill>
                <a:latin typeface="Verdana"/>
                <a:cs typeface="Verdana"/>
              </a:rPr>
              <a:t>On your handout, identify the following:</a:t>
            </a:r>
          </a:p>
          <a:p>
            <a:endParaRPr lang="en-US" sz="2400" dirty="0">
              <a:solidFill>
                <a:srgbClr val="1F497D"/>
              </a:solidFill>
              <a:latin typeface="Verdana"/>
              <a:cs typeface="Verdana"/>
            </a:endParaRPr>
          </a:p>
          <a:p>
            <a:pPr marL="342900" indent="-342900">
              <a:buFont typeface="Arial"/>
              <a:buChar char="•"/>
            </a:pPr>
            <a:r>
              <a:rPr lang="en-US" sz="2400" dirty="0" smtClean="0">
                <a:solidFill>
                  <a:srgbClr val="1F497D"/>
                </a:solidFill>
                <a:latin typeface="Verdana"/>
                <a:cs typeface="Verdana"/>
              </a:rPr>
              <a:t>Line number(s)</a:t>
            </a:r>
          </a:p>
          <a:p>
            <a:pPr marL="342900" indent="-342900">
              <a:buFont typeface="Arial"/>
              <a:buChar char="•"/>
            </a:pPr>
            <a:r>
              <a:rPr lang="en-US" sz="2400" dirty="0" smtClean="0">
                <a:solidFill>
                  <a:srgbClr val="1F497D"/>
                </a:solidFill>
                <a:latin typeface="Verdana"/>
                <a:cs typeface="Verdana"/>
              </a:rPr>
              <a:t>Mathematical Teaching Practices</a:t>
            </a:r>
          </a:p>
          <a:p>
            <a:pPr marL="342900" indent="-342900">
              <a:buFont typeface="Arial"/>
              <a:buChar char="•"/>
            </a:pPr>
            <a:r>
              <a:rPr lang="en-US" sz="2400" dirty="0" smtClean="0">
                <a:solidFill>
                  <a:srgbClr val="1F497D"/>
                </a:solidFill>
                <a:latin typeface="Verdana"/>
                <a:cs typeface="Verdana"/>
              </a:rPr>
              <a:t>Justify your selection </a:t>
            </a:r>
          </a:p>
          <a:p>
            <a:pPr marL="342900" indent="-342900">
              <a:buFont typeface="Arial"/>
              <a:buChar char="•"/>
            </a:pPr>
            <a:endParaRPr lang="en-US" sz="2400" dirty="0">
              <a:solidFill>
                <a:srgbClr val="1F497D"/>
              </a:solidFill>
              <a:latin typeface="Verdana"/>
              <a:cs typeface="Verdana"/>
            </a:endParaRPr>
          </a:p>
          <a:p>
            <a:r>
              <a:rPr lang="en-US" sz="2400" dirty="0" smtClean="0">
                <a:solidFill>
                  <a:srgbClr val="1F497D"/>
                </a:solidFill>
                <a:latin typeface="Verdana"/>
                <a:cs typeface="Verdana"/>
              </a:rPr>
              <a:t>Share out</a:t>
            </a:r>
          </a:p>
          <a:p>
            <a:endParaRPr lang="en-US" sz="2400" dirty="0">
              <a:solidFill>
                <a:srgbClr val="1F497D"/>
              </a:solidFill>
              <a:latin typeface="Verdana"/>
              <a:cs typeface="Verdana"/>
            </a:endParaRPr>
          </a:p>
          <a:p>
            <a:r>
              <a:rPr lang="en-US" sz="2400" dirty="0" smtClean="0">
                <a:solidFill>
                  <a:srgbClr val="1F497D"/>
                </a:solidFill>
                <a:latin typeface="Verdana"/>
                <a:cs typeface="Verdana"/>
              </a:rPr>
              <a:t>In the right column, identify what Student Mathematical Practices the MTP’s elicit.</a:t>
            </a:r>
          </a:p>
          <a:p>
            <a:pPr marL="342900" indent="-342900">
              <a:buFont typeface="Arial"/>
              <a:buChar char="•"/>
            </a:pPr>
            <a:r>
              <a:rPr lang="en-US" sz="2400" dirty="0" smtClean="0">
                <a:solidFill>
                  <a:srgbClr val="1F497D"/>
                </a:solidFill>
                <a:latin typeface="Verdana"/>
                <a:cs typeface="Verdana"/>
              </a:rPr>
              <a:t>Justify your reasoning</a:t>
            </a:r>
          </a:p>
          <a:p>
            <a:pPr marL="800100" lvl="1" indent="-342900">
              <a:buFont typeface="Arial"/>
              <a:buChar char="•"/>
            </a:pPr>
            <a:endParaRPr lang="en-US" sz="2400" dirty="0" smtClean="0">
              <a:solidFill>
                <a:srgbClr val="1F497D"/>
              </a:solidFill>
              <a:latin typeface="Verdana"/>
              <a:cs typeface="Verdana"/>
            </a:endParaRP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23723"/>
            <a:ext cx="889121" cy="6894423"/>
          </a:xfrm>
          <a:prstGeom prst="rect">
            <a:avLst/>
          </a:prstGeom>
        </p:spPr>
      </p:pic>
      <p:pic>
        <p:nvPicPr>
          <p:cNvPr id="11" name="Picture 10" descr="14861 principles to action cover.psd"/>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8" name="Group 7"/>
          <p:cNvGrpSpPr/>
          <p:nvPr/>
        </p:nvGrpSpPr>
        <p:grpSpPr>
          <a:xfrm>
            <a:off x="7688349" y="233218"/>
            <a:ext cx="1246214" cy="1223828"/>
            <a:chOff x="0" y="0"/>
            <a:chExt cx="3011805" cy="3277235"/>
          </a:xfrm>
        </p:grpSpPr>
        <p:grpSp>
          <p:nvGrpSpPr>
            <p:cNvPr id="10" name="Group 7"/>
            <p:cNvGrpSpPr/>
            <p:nvPr/>
          </p:nvGrpSpPr>
          <p:grpSpPr>
            <a:xfrm>
              <a:off x="0" y="0"/>
              <a:ext cx="3011805" cy="3277235"/>
              <a:chOff x="0" y="0"/>
              <a:chExt cx="3011805" cy="3277235"/>
            </a:xfrm>
          </p:grpSpPr>
          <p:grpSp>
            <p:nvGrpSpPr>
              <p:cNvPr id="13"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34"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2">
            <a:alphaModFix amt="40000"/>
            <a:extLst>
              <a:ext uri="{28A0092B-C50C-407E-A947-70E740481C1C}">
                <a14:useLocalDpi xmlns:a14="http://schemas.microsoft.com/office/drawing/2010/main" val="0"/>
              </a:ext>
            </a:extLst>
          </a:blip>
          <a:stretch>
            <a:fillRect/>
          </a:stretch>
        </p:blipFill>
        <p:spPr>
          <a:xfrm>
            <a:off x="0" y="0"/>
            <a:ext cx="9143999" cy="6870700"/>
          </a:xfrm>
          <a:prstGeom prst="rect">
            <a:avLst/>
          </a:prstGeom>
        </p:spPr>
      </p:pic>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Establish Mathematics Goals </a:t>
            </a:r>
          </a:p>
          <a:p>
            <a:pPr lvl="0" algn="ctr">
              <a:spcBef>
                <a:spcPct val="0"/>
              </a:spcBef>
              <a:defRPr/>
            </a:pPr>
            <a:r>
              <a:rPr lang="en-US" sz="2800" b="1" dirty="0" smtClean="0">
                <a:solidFill>
                  <a:schemeClr val="tx2"/>
                </a:solidFill>
                <a:latin typeface="Verdana"/>
                <a:ea typeface="Verdana" pitchFamily="34" charset="0"/>
                <a:cs typeface="Verdana"/>
              </a:rPr>
              <a:t>To Focus Learning</a:t>
            </a:r>
          </a:p>
        </p:txBody>
      </p:sp>
      <p:sp>
        <p:nvSpPr>
          <p:cNvPr id="6" name="Rectangle 3"/>
          <p:cNvSpPr txBox="1">
            <a:spLocks noChangeArrowheads="1"/>
          </p:cNvSpPr>
          <p:nvPr/>
        </p:nvSpPr>
        <p:spPr>
          <a:xfrm>
            <a:off x="1020619" y="1581150"/>
            <a:ext cx="7589982" cy="4191000"/>
          </a:xfrm>
          <a:prstGeom prst="rect">
            <a:avLst/>
          </a:prstGeom>
        </p:spPr>
        <p:txBody>
          <a:bodyPr vert="horz" lIns="91440" tIns="45720" rIns="91440" bIns="45720" rtlCol="0">
            <a:noAutofit/>
          </a:bodyPr>
          <a:lstStyle/>
          <a:p>
            <a:pPr algn="ctr"/>
            <a:r>
              <a:rPr lang="en-US" sz="4800" b="1" dirty="0">
                <a:solidFill>
                  <a:srgbClr val="1F497D"/>
                </a:solidFill>
                <a:latin typeface="Verdana"/>
                <a:cs typeface="Verdana"/>
                <a:hlinkClick r:id="rId4"/>
              </a:rPr>
              <a:t>http://goo.gl/</a:t>
            </a:r>
            <a:r>
              <a:rPr lang="en-US" sz="4800" b="1" dirty="0" smtClean="0">
                <a:solidFill>
                  <a:srgbClr val="1F497D"/>
                </a:solidFill>
                <a:latin typeface="Verdana"/>
                <a:cs typeface="Verdana"/>
                <a:hlinkClick r:id="rId4"/>
              </a:rPr>
              <a:t>zxqFZr</a:t>
            </a:r>
            <a:endParaRPr lang="en-US" sz="4800" b="1" dirty="0" smtClean="0">
              <a:solidFill>
                <a:srgbClr val="1F497D"/>
              </a:solidFill>
              <a:latin typeface="Verdana"/>
              <a:cs typeface="Verdana"/>
            </a:endParaRPr>
          </a:p>
          <a:p>
            <a:pPr algn="ctr"/>
            <a:endParaRPr lang="en-US" sz="4800" b="1" dirty="0">
              <a:solidFill>
                <a:srgbClr val="1F497D"/>
              </a:solidFill>
              <a:latin typeface="Verdana"/>
              <a:cs typeface="Verdana"/>
            </a:endParaRPr>
          </a:p>
          <a:p>
            <a:pPr algn="ctr"/>
            <a:r>
              <a:rPr lang="en-US" sz="3200" b="1" dirty="0">
                <a:solidFill>
                  <a:srgbClr val="1F497D"/>
                </a:solidFill>
                <a:latin typeface="Verdana"/>
                <a:cs typeface="Verdana"/>
                <a:hlinkClick r:id="rId5"/>
              </a:rPr>
              <a:t>j</a:t>
            </a:r>
            <a:r>
              <a:rPr lang="en-US" sz="3200" b="1" dirty="0" smtClean="0">
                <a:solidFill>
                  <a:srgbClr val="1F497D"/>
                </a:solidFill>
                <a:latin typeface="Verdana"/>
                <a:cs typeface="Verdana"/>
                <a:hlinkClick r:id="rId5"/>
              </a:rPr>
              <a:t>effrey_burke@sbcss.k12.ca.us</a:t>
            </a:r>
            <a:endParaRPr lang="en-US" sz="3200" b="1" dirty="0" smtClean="0">
              <a:solidFill>
                <a:srgbClr val="1F497D"/>
              </a:solidFill>
              <a:latin typeface="Verdana"/>
              <a:cs typeface="Verdana"/>
            </a:endParaRPr>
          </a:p>
          <a:p>
            <a:pPr algn="ctr"/>
            <a:r>
              <a:rPr lang="en-US" sz="3200" b="1" dirty="0" err="1" smtClean="0">
                <a:solidFill>
                  <a:srgbClr val="1F497D"/>
                </a:solidFill>
                <a:latin typeface="Verdana"/>
                <a:cs typeface="Verdana"/>
              </a:rPr>
              <a:t>ccronk@vvuhsd.org</a:t>
            </a:r>
            <a:endParaRPr lang="en-US" sz="3200" b="1" dirty="0" smtClean="0">
              <a:solidFill>
                <a:srgbClr val="1F497D"/>
              </a:solidFill>
              <a:latin typeface="Verdana"/>
              <a:cs typeface="Verdana"/>
            </a:endParaRPr>
          </a:p>
          <a:p>
            <a:pPr algn="ctr"/>
            <a:endParaRPr lang="en-US" sz="2400"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3">
            <a:alphaModFix amt="40000"/>
            <a:extLst>
              <a:ext uri="{28A0092B-C50C-407E-A947-70E740481C1C}">
                <a14:useLocalDpi xmlns:a14="http://schemas.microsoft.com/office/drawing/2010/main" val="0"/>
              </a:ext>
            </a:extLst>
          </a:blip>
          <a:stretch>
            <a:fillRect/>
          </a:stretch>
        </p:blipFill>
        <p:spPr>
          <a:xfrm>
            <a:off x="1" y="0"/>
            <a:ext cx="9143999" cy="6870700"/>
          </a:xfrm>
          <a:prstGeom prst="rect">
            <a:avLst/>
          </a:prstGeom>
        </p:spPr>
      </p:pic>
      <p:pic>
        <p:nvPicPr>
          <p:cNvPr id="5" name="Picture 4" descr="NCTM_R_LogoandName4C_L.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Warm-up Problem</a:t>
            </a:r>
          </a:p>
        </p:txBody>
      </p:sp>
      <p:sp>
        <p:nvSpPr>
          <p:cNvPr id="6" name="Rectangle 3"/>
          <p:cNvSpPr txBox="1">
            <a:spLocks noChangeArrowheads="1"/>
          </p:cNvSpPr>
          <p:nvPr/>
        </p:nvSpPr>
        <p:spPr>
          <a:xfrm>
            <a:off x="1282187" y="1727200"/>
            <a:ext cx="7361382" cy="4572000"/>
          </a:xfrm>
          <a:prstGeom prst="rect">
            <a:avLst/>
          </a:prstGeom>
        </p:spPr>
        <p:txBody>
          <a:bodyPr vert="horz" lIns="91440" tIns="45720" rIns="91440" bIns="45720" rtlCol="0">
            <a:normAutofit fontScale="92500" lnSpcReduction="20000"/>
          </a:bodyPr>
          <a:lstStyle/>
          <a:p>
            <a:pPr marL="114300" indent="0" algn="just">
              <a:buNone/>
            </a:pPr>
            <a:r>
              <a:rPr lang="en-US" sz="2600" dirty="0" smtClean="0">
                <a:solidFill>
                  <a:srgbClr val="003366"/>
                </a:solidFill>
                <a:latin typeface="Verdana"/>
                <a:cs typeface="Verdana"/>
              </a:rPr>
              <a:t>A candy jar contains 5 Jolly Ranchers (squares) and 13 Jawbreakers (circles). Suppose you had a new candy jar with the same ratio of Jolly Ranchers to Jawbreakers, but it contained 100 Jolly Ranchers. How many Jawbreakers would you have?  Explain how you know.</a:t>
            </a:r>
          </a:p>
          <a:p>
            <a:endParaRPr lang="en-US" dirty="0" smtClean="0">
              <a:solidFill>
                <a:srgbClr val="003366"/>
              </a:solidFill>
            </a:endParaRPr>
          </a:p>
          <a:p>
            <a:pPr marL="403225" indent="-403225" algn="just">
              <a:spcAft>
                <a:spcPct val="50000"/>
              </a:spcAft>
              <a:buClr>
                <a:schemeClr val="tx2"/>
              </a:buClr>
              <a:buFont typeface="Times" charset="0"/>
              <a:buChar char="•"/>
            </a:pPr>
            <a:r>
              <a:rPr lang="en-US" sz="2600" dirty="0" smtClean="0">
                <a:solidFill>
                  <a:srgbClr val="003366"/>
                </a:solidFill>
                <a:latin typeface="Verdana"/>
                <a:cs typeface="Verdana"/>
              </a:rPr>
              <a:t>Please try to do this problem in as many ways as you can,  both correctly and incorrectly.</a:t>
            </a:r>
          </a:p>
          <a:p>
            <a:pPr marL="403225" indent="-403225" algn="just">
              <a:spcAft>
                <a:spcPct val="50000"/>
              </a:spcAft>
              <a:buClr>
                <a:schemeClr val="tx2"/>
              </a:buClr>
              <a:buFont typeface="Times" charset="0"/>
              <a:buChar char="•"/>
            </a:pPr>
            <a:r>
              <a:rPr lang="en-US" sz="2600" dirty="0" smtClean="0">
                <a:solidFill>
                  <a:srgbClr val="003366"/>
                </a:solidFill>
                <a:latin typeface="Verdana"/>
                <a:cs typeface="Verdana"/>
              </a:rPr>
              <a:t>Put your work on chart paper</a:t>
            </a:r>
          </a:p>
          <a:p>
            <a:pPr marL="403225" indent="-403225" algn="just">
              <a:spcAft>
                <a:spcPct val="50000"/>
              </a:spcAft>
              <a:buClr>
                <a:schemeClr val="tx2"/>
              </a:buClr>
              <a:buFont typeface="Times" charset="0"/>
              <a:buChar char="•"/>
            </a:pPr>
            <a:r>
              <a:rPr lang="en-US" sz="2600" dirty="0" smtClean="0">
                <a:solidFill>
                  <a:srgbClr val="003366"/>
                </a:solidFill>
                <a:latin typeface="Verdana"/>
                <a:cs typeface="Verdana"/>
              </a:rPr>
              <a:t>Share out</a:t>
            </a:r>
            <a:endParaRPr lang="en-US" sz="2600" dirty="0" smtClean="0">
              <a:solidFill>
                <a:srgbClr val="003366"/>
              </a:solidFill>
              <a:latin typeface="Verdana"/>
              <a:cs typeface="Verdana"/>
            </a:endParaRP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8" name="Group 7"/>
          <p:cNvGrpSpPr/>
          <p:nvPr/>
        </p:nvGrpSpPr>
        <p:grpSpPr>
          <a:xfrm>
            <a:off x="7498250" y="319177"/>
            <a:ext cx="1246214" cy="1223828"/>
            <a:chOff x="0" y="0"/>
            <a:chExt cx="3011805" cy="3277235"/>
          </a:xfrm>
        </p:grpSpPr>
        <p:grpSp>
          <p:nvGrpSpPr>
            <p:cNvPr id="10" name="Group 7"/>
            <p:cNvGrpSpPr/>
            <p:nvPr/>
          </p:nvGrpSpPr>
          <p:grpSpPr>
            <a:xfrm>
              <a:off x="0" y="0"/>
              <a:ext cx="3011805" cy="3277235"/>
              <a:chOff x="0" y="0"/>
              <a:chExt cx="3011805" cy="3277235"/>
            </a:xfrm>
          </p:grpSpPr>
          <p:grpSp>
            <p:nvGrpSpPr>
              <p:cNvPr id="13"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34"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2">
            <a:alphaModFix amt="40000"/>
            <a:extLst>
              <a:ext uri="{28A0092B-C50C-407E-A947-70E740481C1C}">
                <a14:useLocalDpi xmlns:a14="http://schemas.microsoft.com/office/drawing/2010/main" val="0"/>
              </a:ext>
            </a:extLst>
          </a:blip>
          <a:stretch>
            <a:fillRect/>
          </a:stretch>
        </p:blipFill>
        <p:spPr>
          <a:xfrm>
            <a:off x="1" y="0"/>
            <a:ext cx="9143999" cy="6870700"/>
          </a:xfrm>
          <a:prstGeom prst="rect">
            <a:avLst/>
          </a:prstGeom>
        </p:spPr>
      </p:pic>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Principles to Actions: </a:t>
            </a:r>
            <a:br>
              <a:rPr lang="en-US" sz="2800" b="1" i="1" dirty="0" smtClean="0">
                <a:solidFill>
                  <a:schemeClr val="tx2"/>
                </a:solidFill>
                <a:latin typeface="Verdana"/>
                <a:cs typeface="Verdana"/>
              </a:rPr>
            </a:br>
            <a:r>
              <a:rPr lang="en-US" sz="2800" b="1" i="1" dirty="0" smtClean="0">
                <a:solidFill>
                  <a:schemeClr val="tx2"/>
                </a:solidFill>
                <a:latin typeface="Verdana"/>
                <a:cs typeface="Verdana"/>
              </a:rPr>
              <a:t>Ensuring Mathematical Success for All</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181099" y="1727200"/>
            <a:ext cx="4484833" cy="4191000"/>
          </a:xfrm>
          <a:prstGeom prst="rect">
            <a:avLst/>
          </a:prstGeom>
        </p:spPr>
        <p:txBody>
          <a:bodyPr vert="horz" lIns="91440" tIns="45720" rIns="91440" bIns="45720" rtlCol="0">
            <a:noAutofit/>
          </a:bodyPr>
          <a:lstStyle/>
          <a:p>
            <a:pPr>
              <a:spcBef>
                <a:spcPts val="600"/>
              </a:spcBef>
              <a:spcAft>
                <a:spcPts val="600"/>
              </a:spcAft>
            </a:pPr>
            <a:r>
              <a:rPr lang="en-US" sz="2400" dirty="0" smtClean="0">
                <a:solidFill>
                  <a:schemeClr val="tx2"/>
                </a:solidFill>
                <a:latin typeface="Verdana"/>
                <a:cs typeface="Verdana"/>
              </a:rPr>
              <a:t>The primary purpose of PtA is to fill the gap between the adoption of rigorous standards and the enactment of practices, policies, programs, and actions required for successful implementation of those standards.</a:t>
            </a:r>
            <a:endParaRPr lang="en-US" sz="2400" dirty="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2"/>
          <p:cNvPicPr>
            <a:picLocks noChangeAspect="1" noChangeArrowheads="1"/>
          </p:cNvPicPr>
          <p:nvPr/>
        </p:nvPicPr>
        <p:blipFill>
          <a:blip r:embed="rId6" cstate="print"/>
          <a:srcRect/>
          <a:stretch>
            <a:fillRect/>
          </a:stretch>
        </p:blipFill>
        <p:spPr bwMode="auto">
          <a:xfrm>
            <a:off x="5934077" y="1727200"/>
            <a:ext cx="2480221" cy="3530668"/>
          </a:xfrm>
          <a:prstGeom prst="rect">
            <a:avLst/>
          </a:prstGeom>
          <a:noFill/>
          <a:ln w="9525">
            <a:noFill/>
            <a:miter lim="800000"/>
            <a:headEnd/>
            <a:tailEnd/>
          </a:ln>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2">
            <a:alphaModFix amt="40000"/>
            <a:extLst>
              <a:ext uri="{28A0092B-C50C-407E-A947-70E740481C1C}">
                <a14:useLocalDpi xmlns:a14="http://schemas.microsoft.com/office/drawing/2010/main" val="0"/>
              </a:ext>
            </a:extLst>
          </a:blip>
          <a:stretch>
            <a:fillRect/>
          </a:stretch>
        </p:blipFill>
        <p:spPr>
          <a:xfrm>
            <a:off x="1" y="0"/>
            <a:ext cx="9143999" cy="6870700"/>
          </a:xfrm>
          <a:prstGeom prst="rect">
            <a:avLst/>
          </a:prstGeom>
        </p:spPr>
      </p:pic>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Guiding Principles </a:t>
            </a:r>
          </a:p>
          <a:p>
            <a:pPr lvl="0" algn="ctr">
              <a:spcBef>
                <a:spcPct val="0"/>
              </a:spcBef>
              <a:defRPr/>
            </a:pPr>
            <a:r>
              <a:rPr lang="en-US" sz="2800" b="1" dirty="0" smtClean="0">
                <a:solidFill>
                  <a:schemeClr val="tx2"/>
                </a:solidFill>
                <a:latin typeface="Verdana"/>
                <a:cs typeface="Verdana"/>
              </a:rPr>
              <a:t>for School Mathematics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275575" y="1720728"/>
            <a:ext cx="4751533" cy="4191000"/>
          </a:xfrm>
          <a:prstGeom prst="rect">
            <a:avLst/>
          </a:prstGeom>
        </p:spPr>
        <p:txBody>
          <a:bodyPr vert="horz" lIns="91440" tIns="45720" rIns="91440" bIns="45720" rtlCol="0">
            <a:noAutofit/>
          </a:bodyPr>
          <a:lstStyle/>
          <a:p>
            <a:pPr marL="457200" indent="-457200">
              <a:lnSpc>
                <a:spcPct val="150000"/>
              </a:lnSpc>
              <a:buAutoNum type="arabicPeriod"/>
            </a:pPr>
            <a:r>
              <a:rPr lang="en-US" sz="2400" b="1" dirty="0" smtClean="0">
                <a:solidFill>
                  <a:schemeClr val="tx2"/>
                </a:solidFill>
                <a:latin typeface="Verdana"/>
                <a:cs typeface="Verdana"/>
              </a:rPr>
              <a:t>Teaching and Learning</a:t>
            </a:r>
          </a:p>
          <a:p>
            <a:pPr marL="457200" indent="-457200">
              <a:lnSpc>
                <a:spcPct val="150000"/>
              </a:lnSpc>
              <a:buAutoNum type="arabicPeriod"/>
            </a:pPr>
            <a:r>
              <a:rPr lang="en-US" sz="2400" b="1" dirty="0" smtClean="0">
                <a:solidFill>
                  <a:schemeClr val="tx2"/>
                </a:solidFill>
                <a:latin typeface="Verdana"/>
                <a:cs typeface="Verdana"/>
              </a:rPr>
              <a:t>Access and Equity</a:t>
            </a:r>
          </a:p>
          <a:p>
            <a:pPr marL="457200" indent="-457200">
              <a:lnSpc>
                <a:spcPct val="150000"/>
              </a:lnSpc>
              <a:buAutoNum type="arabicPeriod"/>
            </a:pPr>
            <a:r>
              <a:rPr lang="en-US" sz="2400" b="1" dirty="0" smtClean="0">
                <a:solidFill>
                  <a:schemeClr val="tx2"/>
                </a:solidFill>
                <a:latin typeface="Verdana"/>
                <a:cs typeface="Verdana"/>
              </a:rPr>
              <a:t>Curriculum</a:t>
            </a:r>
          </a:p>
          <a:p>
            <a:pPr marL="457200" indent="-457200">
              <a:lnSpc>
                <a:spcPct val="150000"/>
              </a:lnSpc>
              <a:buAutoNum type="arabicPeriod"/>
            </a:pPr>
            <a:r>
              <a:rPr lang="en-US" sz="2400" b="1" dirty="0" smtClean="0">
                <a:solidFill>
                  <a:schemeClr val="tx2"/>
                </a:solidFill>
                <a:latin typeface="Verdana"/>
                <a:cs typeface="Verdana"/>
              </a:rPr>
              <a:t>Tools and Technology</a:t>
            </a:r>
          </a:p>
          <a:p>
            <a:pPr marL="457200" indent="-457200">
              <a:lnSpc>
                <a:spcPct val="150000"/>
              </a:lnSpc>
              <a:buAutoNum type="arabicPeriod"/>
            </a:pPr>
            <a:r>
              <a:rPr lang="en-US" sz="2400" b="1" dirty="0" smtClean="0">
                <a:solidFill>
                  <a:schemeClr val="tx2"/>
                </a:solidFill>
                <a:latin typeface="Verdana"/>
                <a:cs typeface="Verdana"/>
              </a:rPr>
              <a:t>Assessment</a:t>
            </a:r>
          </a:p>
          <a:p>
            <a:pPr marL="457200" indent="-457200">
              <a:lnSpc>
                <a:spcPct val="150000"/>
              </a:lnSpc>
              <a:buAutoNum type="arabicPeriod"/>
            </a:pPr>
            <a:r>
              <a:rPr lang="en-US" sz="2400" b="1" dirty="0" smtClean="0">
                <a:solidFill>
                  <a:schemeClr val="tx2"/>
                </a:solidFill>
                <a:latin typeface="Verdana"/>
                <a:cs typeface="Verdana"/>
              </a:rPr>
              <a:t>Professionalism</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2492990"/>
          </a:xfrm>
          <a:prstGeom prst="rect">
            <a:avLst/>
          </a:prstGeom>
          <a:noFill/>
        </p:spPr>
        <p:txBody>
          <a:bodyPr wrap="square" rtlCol="0">
            <a:spAutoFit/>
          </a:bodyPr>
          <a:lstStyle/>
          <a:p>
            <a:r>
              <a:rPr lang="en-US" sz="2400" dirty="0" smtClean="0">
                <a:solidFill>
                  <a:srgbClr val="1F497D"/>
                </a:solidFill>
                <a:latin typeface="Verdana"/>
                <a:cs typeface="Verdana"/>
              </a:rPr>
              <a:t>Essential Elements</a:t>
            </a:r>
          </a:p>
          <a:p>
            <a:r>
              <a:rPr lang="en-US" sz="2400" dirty="0" smtClean="0">
                <a:solidFill>
                  <a:srgbClr val="1F497D"/>
                </a:solidFill>
                <a:latin typeface="Verdana"/>
                <a:cs typeface="Verdana"/>
              </a:rPr>
              <a:t>of Effective Math</a:t>
            </a:r>
          </a:p>
          <a:p>
            <a:r>
              <a:rPr lang="en-US" sz="2400" dirty="0" smtClean="0">
                <a:solidFill>
                  <a:srgbClr val="1F497D"/>
                </a:solidFill>
                <a:latin typeface="Verdana"/>
                <a:cs typeface="Verdana"/>
              </a:rPr>
              <a:t>Programs</a:t>
            </a:r>
          </a:p>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10" name="Right Arrow 9"/>
          <p:cNvSpPr>
            <a:spLocks noChangeAspect="1"/>
          </p:cNvSpPr>
          <p:nvPr/>
        </p:nvSpPr>
        <p:spPr>
          <a:xfrm>
            <a:off x="5897741" y="2987677"/>
            <a:ext cx="529867" cy="579540"/>
          </a:xfrm>
          <a:prstGeom prst="rightArrow">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2">
            <a:alphaModFix amt="40000"/>
            <a:extLst>
              <a:ext uri="{28A0092B-C50C-407E-A947-70E740481C1C}">
                <a14:useLocalDpi xmlns:a14="http://schemas.microsoft.com/office/drawing/2010/main" val="0"/>
              </a:ext>
            </a:extLst>
          </a:blip>
          <a:stretch>
            <a:fillRect/>
          </a:stretch>
        </p:blipFill>
        <p:spPr>
          <a:xfrm>
            <a:off x="1" y="0"/>
            <a:ext cx="9143999" cy="6870700"/>
          </a:xfrm>
          <a:prstGeom prst="rect">
            <a:avLst/>
          </a:prstGeom>
        </p:spPr>
      </p:pic>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Guiding Principles </a:t>
            </a:r>
          </a:p>
          <a:p>
            <a:pPr lvl="0" algn="ctr">
              <a:spcBef>
                <a:spcPct val="0"/>
              </a:spcBef>
              <a:defRPr/>
            </a:pPr>
            <a:r>
              <a:rPr lang="en-US" sz="2800" b="1" dirty="0" smtClean="0">
                <a:solidFill>
                  <a:schemeClr val="tx2"/>
                </a:solidFill>
                <a:latin typeface="Verdana"/>
                <a:cs typeface="Verdana"/>
              </a:rPr>
              <a:t>for School Mathematics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720728"/>
            <a:ext cx="4751533" cy="4191000"/>
          </a:xfrm>
          <a:prstGeom prst="rect">
            <a:avLst/>
          </a:prstGeom>
        </p:spPr>
        <p:txBody>
          <a:bodyPr vert="horz" lIns="91440" tIns="45720" rIns="91440" bIns="45720" rtlCol="0">
            <a:noAutofit/>
          </a:bodyPr>
          <a:lstStyle/>
          <a:p>
            <a:pPr indent="-457200">
              <a:buFont typeface="+mj-lt"/>
              <a:buAutoNum type="arabicPeriod"/>
            </a:pPr>
            <a:r>
              <a:rPr lang="en-US" sz="2400" b="1" dirty="0" smtClean="0">
                <a:solidFill>
                  <a:schemeClr val="tx2"/>
                </a:solidFill>
                <a:latin typeface="Verdana"/>
                <a:cs typeface="Verdana"/>
              </a:rPr>
              <a:t>Teaching and Learning</a:t>
            </a:r>
          </a:p>
          <a:p>
            <a:pPr indent="-457200">
              <a:buFont typeface="+mj-lt"/>
              <a:buAutoNum type="arabicPeriod"/>
            </a:pPr>
            <a:endParaRPr lang="en-US" sz="2400" b="1" dirty="0" smtClean="0">
              <a:solidFill>
                <a:schemeClr val="tx2"/>
              </a:solidFill>
              <a:latin typeface="Verdana"/>
              <a:cs typeface="Verdana"/>
            </a:endParaRPr>
          </a:p>
          <a:p>
            <a:pPr indent="-457200">
              <a:buFont typeface="+mj-lt"/>
              <a:buAutoNum type="arabicPeriod"/>
            </a:pPr>
            <a:r>
              <a:rPr lang="en-US" sz="2400" dirty="0" smtClean="0">
                <a:solidFill>
                  <a:schemeClr val="tx2"/>
                </a:solidFill>
                <a:latin typeface="Verdana"/>
                <a:cs typeface="Verdana"/>
              </a:rPr>
              <a:t>Access and Equity</a:t>
            </a:r>
          </a:p>
          <a:p>
            <a:pPr indent="-457200">
              <a:buFont typeface="+mj-lt"/>
              <a:buAutoNum type="arabicPeriod"/>
            </a:pPr>
            <a:endParaRPr lang="en-US" sz="2400" dirty="0" smtClean="0">
              <a:solidFill>
                <a:schemeClr val="tx2"/>
              </a:solidFill>
              <a:latin typeface="Verdana"/>
              <a:cs typeface="Verdana"/>
            </a:endParaRPr>
          </a:p>
          <a:p>
            <a:pPr indent="-457200">
              <a:buFont typeface="+mj-lt"/>
              <a:buAutoNum type="arabicPeriod"/>
            </a:pPr>
            <a:r>
              <a:rPr lang="en-US" sz="2400" dirty="0" smtClean="0">
                <a:solidFill>
                  <a:schemeClr val="tx2"/>
                </a:solidFill>
                <a:latin typeface="Verdana"/>
                <a:cs typeface="Verdana"/>
              </a:rPr>
              <a:t>Curriculum</a:t>
            </a:r>
          </a:p>
          <a:p>
            <a:pPr indent="-457200">
              <a:buFont typeface="+mj-lt"/>
              <a:buAutoNum type="arabicPeriod"/>
            </a:pPr>
            <a:endParaRPr lang="en-US" sz="2400" dirty="0" smtClean="0">
              <a:solidFill>
                <a:schemeClr val="tx2"/>
              </a:solidFill>
              <a:latin typeface="Verdana"/>
              <a:cs typeface="Verdana"/>
            </a:endParaRPr>
          </a:p>
          <a:p>
            <a:pPr indent="-457200">
              <a:buFont typeface="+mj-lt"/>
              <a:buAutoNum type="arabicPeriod"/>
            </a:pPr>
            <a:r>
              <a:rPr lang="en-US" sz="2400" dirty="0" smtClean="0">
                <a:solidFill>
                  <a:schemeClr val="tx2"/>
                </a:solidFill>
                <a:latin typeface="Verdana"/>
                <a:cs typeface="Verdana"/>
              </a:rPr>
              <a:t>Tools and Technology</a:t>
            </a:r>
          </a:p>
          <a:p>
            <a:pPr indent="-457200">
              <a:buFont typeface="+mj-lt"/>
              <a:buAutoNum type="arabicPeriod"/>
            </a:pPr>
            <a:endParaRPr lang="en-US" sz="2400" dirty="0" smtClean="0">
              <a:solidFill>
                <a:schemeClr val="tx2"/>
              </a:solidFill>
              <a:latin typeface="Verdana"/>
              <a:cs typeface="Verdana"/>
            </a:endParaRPr>
          </a:p>
          <a:p>
            <a:pPr indent="-457200">
              <a:buFont typeface="+mj-lt"/>
              <a:buAutoNum type="arabicPeriod"/>
            </a:pPr>
            <a:r>
              <a:rPr lang="en-US" sz="2400" dirty="0" smtClean="0">
                <a:solidFill>
                  <a:schemeClr val="tx2"/>
                </a:solidFill>
                <a:latin typeface="Verdana"/>
                <a:cs typeface="Verdana"/>
              </a:rPr>
              <a:t>Assessment</a:t>
            </a:r>
          </a:p>
          <a:p>
            <a:pPr indent="-457200">
              <a:buFont typeface="+mj-lt"/>
              <a:buAutoNum type="arabicPeriod"/>
            </a:pPr>
            <a:endParaRPr lang="en-US" sz="2400" dirty="0" smtClean="0">
              <a:solidFill>
                <a:schemeClr val="tx2"/>
              </a:solidFill>
              <a:latin typeface="Verdana"/>
              <a:cs typeface="Verdana"/>
            </a:endParaRPr>
          </a:p>
          <a:p>
            <a:pPr indent="-457200">
              <a:buFont typeface="+mj-lt"/>
              <a:buAutoNum type="arabicPeriod"/>
            </a:pPr>
            <a:r>
              <a:rPr lang="en-US" sz="2400" dirty="0" smtClean="0">
                <a:solidFill>
                  <a:schemeClr val="tx2"/>
                </a:solidFill>
                <a:latin typeface="Verdana"/>
                <a:cs typeface="Verdana"/>
              </a:rPr>
              <a:t>Professionalism</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2">
            <a:alphaModFix amt="40000"/>
            <a:extLst>
              <a:ext uri="{28A0092B-C50C-407E-A947-70E740481C1C}">
                <a14:useLocalDpi xmlns:a14="http://schemas.microsoft.com/office/drawing/2010/main" val="0"/>
              </a:ext>
            </a:extLst>
          </a:blip>
          <a:stretch>
            <a:fillRect/>
          </a:stretch>
        </p:blipFill>
        <p:spPr>
          <a:xfrm>
            <a:off x="1" y="0"/>
            <a:ext cx="9143999" cy="6870700"/>
          </a:xfrm>
          <a:prstGeom prst="rect">
            <a:avLst/>
          </a:prstGeom>
        </p:spPr>
      </p:pic>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Guiding Principles </a:t>
            </a:r>
          </a:p>
          <a:p>
            <a:pPr lvl="0" algn="ctr">
              <a:spcBef>
                <a:spcPct val="0"/>
              </a:spcBef>
              <a:defRPr/>
            </a:pPr>
            <a:r>
              <a:rPr lang="en-US" sz="2800" b="1" dirty="0" smtClean="0">
                <a:solidFill>
                  <a:schemeClr val="tx2"/>
                </a:solidFill>
                <a:latin typeface="Verdana"/>
                <a:cs typeface="Verdana"/>
              </a:rPr>
              <a:t>for School Mathematics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420667" y="1720728"/>
            <a:ext cx="7199458" cy="4191000"/>
          </a:xfrm>
          <a:prstGeom prst="rect">
            <a:avLst/>
          </a:prstGeom>
        </p:spPr>
        <p:txBody>
          <a:bodyPr vert="horz" lIns="91440" tIns="45720" rIns="91440" bIns="45720" rtlCol="0">
            <a:noAutofit/>
          </a:bodyPr>
          <a:lstStyle/>
          <a:p>
            <a:pPr marL="457200" indent="-457200">
              <a:buAutoNum type="arabicPeriod"/>
            </a:pPr>
            <a:endParaRPr lang="en-US" sz="3200" b="1" dirty="0" smtClean="0">
              <a:solidFill>
                <a:schemeClr val="tx2"/>
              </a:solidFill>
              <a:latin typeface="Verdana"/>
              <a:cs typeface="Verdana"/>
            </a:endParaRPr>
          </a:p>
          <a:p>
            <a:pPr marL="457200" indent="-457200">
              <a:buAutoNum type="arabicPeriod"/>
            </a:pPr>
            <a:r>
              <a:rPr lang="en-US" sz="2800" b="1" dirty="0" smtClean="0">
                <a:solidFill>
                  <a:schemeClr val="tx2"/>
                </a:solidFill>
                <a:latin typeface="Verdana"/>
                <a:cs typeface="Verdana"/>
              </a:rPr>
              <a:t>Teaching and Learning</a:t>
            </a:r>
          </a:p>
          <a:p>
            <a:pPr marL="457200" indent="-457200">
              <a:buAutoNum type="arabicPeriod"/>
            </a:pPr>
            <a:endParaRPr lang="en-US" sz="2400" i="1" dirty="0" smtClean="0">
              <a:solidFill>
                <a:srgbClr val="1F497D"/>
              </a:solidFill>
              <a:latin typeface="Verdana"/>
              <a:cs typeface="Verdana"/>
            </a:endParaRPr>
          </a:p>
          <a:p>
            <a:r>
              <a:rPr lang="en-US" sz="2800" i="1" dirty="0" smtClean="0">
                <a:solidFill>
                  <a:srgbClr val="1F497D"/>
                </a:solidFill>
                <a:latin typeface="Verdana"/>
                <a:cs typeface="Verdana"/>
              </a:rPr>
              <a:t>Effective teaching is the non-negotiable core that ensures that all students learn mathematics at high levels.</a:t>
            </a:r>
            <a:endParaRPr lang="en-US" sz="2800" i="1" dirty="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2">
            <a:alphaModFix amt="40000"/>
            <a:extLst>
              <a:ext uri="{28A0092B-C50C-407E-A947-70E740481C1C}">
                <a14:useLocalDpi xmlns:a14="http://schemas.microsoft.com/office/drawing/2010/main" val="0"/>
              </a:ext>
            </a:extLst>
          </a:blip>
          <a:stretch>
            <a:fillRect/>
          </a:stretch>
        </p:blipFill>
        <p:spPr>
          <a:xfrm>
            <a:off x="1" y="0"/>
            <a:ext cx="9143999" cy="6870700"/>
          </a:xfrm>
          <a:prstGeom prst="rect">
            <a:avLst/>
          </a:prstGeom>
        </p:spPr>
      </p:pic>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Principle on Teaching and Learning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720728"/>
            <a:ext cx="7286625" cy="4191000"/>
          </a:xfrm>
          <a:prstGeom prst="rect">
            <a:avLst/>
          </a:prstGeom>
        </p:spPr>
        <p:txBody>
          <a:bodyPr vert="horz" lIns="91440" tIns="45720" rIns="91440" bIns="45720" rtlCol="0">
            <a:noAutofit/>
          </a:bodyPr>
          <a:lstStyle/>
          <a:p>
            <a:pPr>
              <a:lnSpc>
                <a:spcPct val="150000"/>
              </a:lnSpc>
            </a:pPr>
            <a:r>
              <a:rPr lang="en-US" sz="2400" dirty="0" smtClean="0">
                <a:solidFill>
                  <a:srgbClr val="003366"/>
                </a:solidFill>
                <a:latin typeface="Verdana"/>
                <a:cs typeface="Verdana"/>
              </a:rPr>
              <a:t>An excellent mathematics program requires effective teaching that engages students in meaningful learning through individual and collaborative experiences that promote their ability to make sense of mathematical ideas and reason mathematically. </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3">
            <a:alphaModFix amt="40000"/>
            <a:extLst>
              <a:ext uri="{28A0092B-C50C-407E-A947-70E740481C1C}">
                <a14:useLocalDpi xmlns:a14="http://schemas.microsoft.com/office/drawing/2010/main" val="0"/>
              </a:ext>
            </a:extLst>
          </a:blip>
          <a:stretch>
            <a:fillRect/>
          </a:stretch>
        </p:blipFill>
        <p:spPr>
          <a:xfrm>
            <a:off x="1" y="0"/>
            <a:ext cx="9143999" cy="6870700"/>
          </a:xfrm>
          <a:prstGeom prst="rect">
            <a:avLst/>
          </a:prstGeom>
        </p:spPr>
      </p:pic>
      <p:pic>
        <p:nvPicPr>
          <p:cNvPr id="5" name="Picture 4" descr="NCTM_R_LogoandName4C_L.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rgbClr val="1F497D"/>
                </a:solidFill>
                <a:latin typeface="Verdana"/>
                <a:cs typeface="Verdana"/>
              </a:rPr>
              <a:t>Establish mathematics </a:t>
            </a:r>
            <a:r>
              <a:rPr lang="en-US" sz="2000" b="1" dirty="0" smtClean="0">
                <a:solidFill>
                  <a:schemeClr val="tx2"/>
                </a:solidFill>
                <a:latin typeface="Verdana"/>
                <a:cs typeface="Verdana"/>
              </a:rPr>
              <a:t>goals</a:t>
            </a:r>
            <a:r>
              <a:rPr lang="en-US" sz="2000" dirty="0" smtClean="0">
                <a:solidFill>
                  <a:srgbClr val="1F497D"/>
                </a:solidFill>
                <a:latin typeface="Verdana"/>
                <a:cs typeface="Verdana"/>
              </a:rPr>
              <a:t> to focus learning.</a:t>
            </a:r>
          </a:p>
          <a:p>
            <a:pPr marL="693738" lvl="0" indent="-579438">
              <a:spcAft>
                <a:spcPts val="600"/>
              </a:spcAft>
              <a:buFont typeface="+mj-lt"/>
              <a:buAutoNum type="arabicPeriod"/>
            </a:pPr>
            <a:r>
              <a:rPr lang="en-US" sz="2000" dirty="0" smtClean="0">
                <a:solidFill>
                  <a:srgbClr val="1F497D"/>
                </a:solidFill>
                <a:latin typeface="Verdana"/>
                <a:cs typeface="Verdana"/>
              </a:rPr>
              <a:t>Implement </a:t>
            </a:r>
            <a:r>
              <a:rPr lang="en-US" sz="2000" b="1" dirty="0" smtClean="0">
                <a:solidFill>
                  <a:schemeClr val="tx2"/>
                </a:solidFill>
                <a:latin typeface="Verdana"/>
                <a:cs typeface="Verdana"/>
              </a:rPr>
              <a:t>tasks</a:t>
            </a:r>
            <a:r>
              <a:rPr lang="en-US" sz="2000" dirty="0" smtClean="0">
                <a:solidFill>
                  <a:srgbClr val="1F497D"/>
                </a:solidFill>
                <a:latin typeface="Verdana"/>
                <a:cs typeface="Verdana"/>
              </a:rPr>
              <a:t> that promote reasoning and problem solving. </a:t>
            </a:r>
          </a:p>
          <a:p>
            <a:pPr marL="693738" lvl="0" indent="-579438">
              <a:spcAft>
                <a:spcPts val="600"/>
              </a:spcAft>
              <a:buFont typeface="+mj-lt"/>
              <a:buAutoNum type="arabicPeriod"/>
            </a:pPr>
            <a:r>
              <a:rPr lang="en-US" sz="2000" dirty="0" smtClean="0">
                <a:solidFill>
                  <a:srgbClr val="1F497D"/>
                </a:solidFill>
                <a:latin typeface="Verdana"/>
                <a:cs typeface="Verdana"/>
              </a:rPr>
              <a:t>Use and connect mathematical </a:t>
            </a:r>
            <a:r>
              <a:rPr lang="en-US" sz="2000" b="1" dirty="0" smtClean="0">
                <a:solidFill>
                  <a:schemeClr val="tx2"/>
                </a:solidFill>
                <a:latin typeface="Verdana"/>
                <a:cs typeface="Verdana"/>
              </a:rPr>
              <a:t>representations.</a:t>
            </a:r>
          </a:p>
          <a:p>
            <a:pPr marL="693738" lvl="0" indent="-579438">
              <a:spcAft>
                <a:spcPts val="600"/>
              </a:spcAft>
              <a:buFont typeface="+mj-lt"/>
              <a:buAutoNum type="arabicPeriod"/>
            </a:pPr>
            <a:r>
              <a:rPr lang="en-US" sz="2000" dirty="0" smtClean="0">
                <a:solidFill>
                  <a:srgbClr val="1F497D"/>
                </a:solidFill>
                <a:latin typeface="Verdana"/>
                <a:cs typeface="Verdana"/>
              </a:rPr>
              <a:t>Facilitate meaningful mathematical </a:t>
            </a:r>
            <a:r>
              <a:rPr lang="en-US" sz="2000" b="1" dirty="0" smtClean="0">
                <a:solidFill>
                  <a:schemeClr val="tx2"/>
                </a:solidFill>
                <a:latin typeface="Verdana"/>
                <a:cs typeface="Verdana"/>
              </a:rPr>
              <a:t>discourse</a:t>
            </a:r>
            <a:r>
              <a:rPr lang="en-US" sz="2000" i="1" dirty="0" smtClean="0">
                <a:solidFill>
                  <a:schemeClr val="tx2"/>
                </a:solidFill>
                <a:latin typeface="Verdana"/>
                <a:cs typeface="Verdana"/>
              </a:rPr>
              <a:t>. </a:t>
            </a:r>
          </a:p>
          <a:p>
            <a:pPr marL="693738" lvl="0" indent="-579438">
              <a:spcAft>
                <a:spcPts val="600"/>
              </a:spcAft>
              <a:buFont typeface="+mj-lt"/>
              <a:buAutoNum type="arabicPeriod"/>
            </a:pPr>
            <a:r>
              <a:rPr lang="en-US" sz="2000" dirty="0" smtClean="0">
                <a:solidFill>
                  <a:srgbClr val="1F497D"/>
                </a:solidFill>
                <a:latin typeface="Verdana"/>
                <a:cs typeface="Verdana"/>
              </a:rPr>
              <a:t>Pose purposeful </a:t>
            </a:r>
            <a:r>
              <a:rPr lang="en-US" sz="2000" b="1" dirty="0" smtClean="0">
                <a:solidFill>
                  <a:schemeClr val="tx2"/>
                </a:solidFill>
                <a:latin typeface="Verdana"/>
                <a:cs typeface="Verdana"/>
              </a:rPr>
              <a:t>questions</a:t>
            </a:r>
            <a:r>
              <a:rPr lang="en-US" sz="2000" dirty="0" smtClean="0">
                <a:solidFill>
                  <a:schemeClr val="tx2"/>
                </a:solidFill>
                <a:latin typeface="Verdana"/>
                <a:cs typeface="Verdana"/>
              </a:rPr>
              <a:t>.</a:t>
            </a:r>
          </a:p>
          <a:p>
            <a:pPr marL="693738" lvl="0" indent="-579438">
              <a:spcAft>
                <a:spcPts val="600"/>
              </a:spcAft>
              <a:buFont typeface="+mj-lt"/>
              <a:buAutoNum type="arabicPeriod"/>
            </a:pPr>
            <a:r>
              <a:rPr lang="en-US" sz="2000" dirty="0" smtClean="0">
                <a:solidFill>
                  <a:srgbClr val="1F497D"/>
                </a:solidFill>
                <a:latin typeface="Verdana"/>
                <a:cs typeface="Verdana"/>
              </a:rPr>
              <a:t>Build </a:t>
            </a:r>
            <a:r>
              <a:rPr lang="en-US" sz="2000" b="1" dirty="0" smtClean="0">
                <a:solidFill>
                  <a:schemeClr val="tx2"/>
                </a:solidFill>
                <a:latin typeface="Verdana"/>
                <a:cs typeface="Verdana"/>
              </a:rPr>
              <a:t>procedural fluency </a:t>
            </a:r>
            <a:r>
              <a:rPr lang="en-US" sz="2000" dirty="0" smtClean="0">
                <a:solidFill>
                  <a:srgbClr val="1F497D"/>
                </a:solidFill>
                <a:latin typeface="Verdana"/>
                <a:cs typeface="Verdana"/>
              </a:rPr>
              <a:t>from conceptual understanding.</a:t>
            </a:r>
          </a:p>
          <a:p>
            <a:pPr marL="693738" lvl="0" indent="-579438">
              <a:spcAft>
                <a:spcPts val="600"/>
              </a:spcAft>
              <a:buFont typeface="+mj-lt"/>
              <a:buAutoNum type="arabicPeriod"/>
            </a:pPr>
            <a:r>
              <a:rPr lang="en-US" sz="2000" dirty="0" smtClean="0">
                <a:solidFill>
                  <a:srgbClr val="1F497D"/>
                </a:solidFill>
                <a:latin typeface="Verdana"/>
                <a:cs typeface="Verdana"/>
              </a:rPr>
              <a:t>Support </a:t>
            </a:r>
            <a:r>
              <a:rPr lang="en-US" sz="2000" b="1" dirty="0" smtClean="0">
                <a:solidFill>
                  <a:schemeClr val="tx2"/>
                </a:solidFill>
                <a:latin typeface="Verdana"/>
                <a:cs typeface="Verdana"/>
              </a:rPr>
              <a:t>productive struggle</a:t>
            </a:r>
            <a:r>
              <a:rPr lang="en-US" sz="2000" dirty="0" smtClean="0">
                <a:solidFill>
                  <a:schemeClr val="tx2"/>
                </a:solidFill>
                <a:latin typeface="Verdana"/>
                <a:cs typeface="Verdana"/>
              </a:rPr>
              <a:t> </a:t>
            </a:r>
            <a:r>
              <a:rPr lang="en-US" sz="2000" dirty="0" smtClean="0">
                <a:solidFill>
                  <a:srgbClr val="1F497D"/>
                </a:solidFill>
                <a:latin typeface="Verdana"/>
                <a:cs typeface="Verdana"/>
              </a:rPr>
              <a:t>in learning mathematics. </a:t>
            </a:r>
          </a:p>
          <a:p>
            <a:pPr marL="693738" lvl="0" indent="-579438">
              <a:spcAft>
                <a:spcPts val="600"/>
              </a:spcAft>
              <a:buFont typeface="+mj-lt"/>
              <a:buAutoNum type="arabicPeriod"/>
            </a:pPr>
            <a:r>
              <a:rPr lang="en-US" sz="2000" b="1" dirty="0" smtClean="0">
                <a:solidFill>
                  <a:schemeClr val="tx2"/>
                </a:solidFill>
                <a:latin typeface="Verdana"/>
                <a:cs typeface="Verdana"/>
              </a:rPr>
              <a:t>Elicit and use evidence </a:t>
            </a:r>
            <a:r>
              <a:rPr lang="en-US" sz="2000" dirty="0" smtClean="0">
                <a:solidFill>
                  <a:srgbClr val="1F497D"/>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861 principles to action cover.ai"/>
          <p:cNvPicPr>
            <a:picLocks noChangeAspect="1"/>
          </p:cNvPicPr>
          <p:nvPr/>
        </p:nvPicPr>
        <p:blipFill>
          <a:blip r:embed="rId2">
            <a:alphaModFix amt="40000"/>
            <a:extLst>
              <a:ext uri="{28A0092B-C50C-407E-A947-70E740481C1C}">
                <a14:useLocalDpi xmlns:a14="http://schemas.microsoft.com/office/drawing/2010/main" val="0"/>
              </a:ext>
            </a:extLst>
          </a:blip>
          <a:stretch>
            <a:fillRect/>
          </a:stretch>
        </p:blipFill>
        <p:spPr>
          <a:xfrm>
            <a:off x="1" y="-23724"/>
            <a:ext cx="9143999" cy="6870700"/>
          </a:xfrm>
          <a:prstGeom prst="rect">
            <a:avLst/>
          </a:prstGeom>
        </p:spPr>
      </p:pic>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Reading the </a:t>
            </a:r>
          </a:p>
          <a:p>
            <a:pPr lvl="0" algn="ctr">
              <a:spcBef>
                <a:spcPct val="0"/>
              </a:spcBef>
              <a:defRPr/>
            </a:pPr>
            <a:r>
              <a:rPr lang="en-US" sz="2800" b="1" dirty="0" smtClean="0">
                <a:solidFill>
                  <a:schemeClr val="tx2"/>
                </a:solidFill>
                <a:latin typeface="Verdana"/>
                <a:cs typeface="Verdana"/>
              </a:rPr>
              <a:t>Mathematical Teaching Practices</a:t>
            </a:r>
          </a:p>
          <a:p>
            <a:pPr lvl="0" algn="ctr">
              <a:spcBef>
                <a:spcPct val="0"/>
              </a:spcBef>
              <a:defRPr/>
            </a:pPr>
            <a:r>
              <a:rPr lang="en-US" sz="2800" b="1" dirty="0" smtClean="0">
                <a:solidFill>
                  <a:schemeClr val="tx2"/>
                </a:solidFill>
                <a:latin typeface="Verdana"/>
                <a:cs typeface="Verdana"/>
              </a:rPr>
              <a:t>Jigsaw</a:t>
            </a:r>
            <a:r>
              <a:rPr lang="en-US" sz="2800" b="1" dirty="0" smtClean="0">
                <a:solidFill>
                  <a:schemeClr val="tx2"/>
                </a:solidFill>
                <a:latin typeface="Verdana"/>
                <a:cs typeface="Verdana"/>
              </a:rPr>
              <a:t> </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6"/>
            <a:ext cx="7286625" cy="4449551"/>
          </a:xfrm>
          <a:prstGeom prst="rect">
            <a:avLst/>
          </a:prstGeom>
        </p:spPr>
        <p:txBody>
          <a:bodyPr vert="horz" lIns="91440" tIns="45720" rIns="91440" bIns="45720" rtlCol="0">
            <a:noAutofit/>
          </a:bodyPr>
          <a:lstStyle/>
          <a:p>
            <a:pPr>
              <a:spcBef>
                <a:spcPts val="1300"/>
              </a:spcBef>
              <a:tabLst>
                <a:tab pos="8234363" algn="r"/>
              </a:tabLst>
            </a:pPr>
            <a:endParaRPr lang="en-US" i="1" dirty="0" smtClean="0">
              <a:solidFill>
                <a:srgbClr val="003366"/>
              </a:solidFill>
              <a:latin typeface="Verdana"/>
              <a:cs typeface="Verdana"/>
            </a:endParaRPr>
          </a:p>
          <a:p>
            <a:r>
              <a:rPr lang="en-US" sz="2000" b="1" dirty="0" smtClean="0">
                <a:solidFill>
                  <a:srgbClr val="003366"/>
                </a:solidFill>
                <a:latin typeface="Verdana"/>
                <a:cs typeface="Verdana"/>
              </a:rPr>
              <a:t>MTP 3: pages 24-29</a:t>
            </a:r>
          </a:p>
          <a:p>
            <a:endParaRPr lang="en-US" sz="2000" b="1" dirty="0">
              <a:solidFill>
                <a:srgbClr val="003366"/>
              </a:solidFill>
              <a:latin typeface="Verdana"/>
              <a:cs typeface="Verdana"/>
            </a:endParaRPr>
          </a:p>
          <a:p>
            <a:r>
              <a:rPr lang="en-US" sz="2000" b="1" dirty="0" smtClean="0">
                <a:solidFill>
                  <a:srgbClr val="003366"/>
                </a:solidFill>
                <a:latin typeface="Verdana"/>
                <a:cs typeface="Verdana"/>
              </a:rPr>
              <a:t>MTP 4: pages 29-35</a:t>
            </a:r>
          </a:p>
          <a:p>
            <a:endParaRPr lang="en-US" sz="2000" b="1" dirty="0">
              <a:solidFill>
                <a:srgbClr val="003366"/>
              </a:solidFill>
              <a:latin typeface="Verdana"/>
              <a:cs typeface="Verdana"/>
            </a:endParaRPr>
          </a:p>
          <a:p>
            <a:r>
              <a:rPr lang="en-US" sz="2000" b="1" dirty="0" smtClean="0">
                <a:solidFill>
                  <a:srgbClr val="003366"/>
                </a:solidFill>
                <a:latin typeface="Verdana"/>
                <a:cs typeface="Verdana"/>
              </a:rPr>
              <a:t>MTP 5: pages 35-41</a:t>
            </a:r>
          </a:p>
          <a:p>
            <a:endParaRPr lang="en-US" sz="2000" b="1" dirty="0">
              <a:solidFill>
                <a:srgbClr val="003366"/>
              </a:solidFill>
              <a:latin typeface="Verdana"/>
              <a:cs typeface="Verdana"/>
            </a:endParaRPr>
          </a:p>
          <a:p>
            <a:r>
              <a:rPr lang="en-US" sz="2000" b="1" dirty="0" smtClean="0">
                <a:solidFill>
                  <a:srgbClr val="003366"/>
                </a:solidFill>
                <a:latin typeface="Verdana"/>
                <a:cs typeface="Verdana"/>
              </a:rPr>
              <a:t>MTP 6: pages 42-48</a:t>
            </a:r>
          </a:p>
          <a:p>
            <a:endParaRPr lang="en-US" sz="2000" b="1" dirty="0">
              <a:solidFill>
                <a:srgbClr val="003366"/>
              </a:solidFill>
              <a:latin typeface="Verdana"/>
              <a:cs typeface="Verdana"/>
            </a:endParaRPr>
          </a:p>
          <a:p>
            <a:r>
              <a:rPr lang="en-US" sz="2000" b="1" dirty="0" smtClean="0">
                <a:solidFill>
                  <a:srgbClr val="003366"/>
                </a:solidFill>
                <a:latin typeface="Verdana"/>
                <a:cs typeface="Verdana"/>
              </a:rPr>
              <a:t>MTP 7: pages 48-52</a:t>
            </a:r>
          </a:p>
          <a:p>
            <a:endParaRPr lang="en-US" sz="2000" b="1" dirty="0">
              <a:solidFill>
                <a:srgbClr val="003366"/>
              </a:solidFill>
              <a:latin typeface="Verdana"/>
              <a:cs typeface="Verdana"/>
            </a:endParaRPr>
          </a:p>
          <a:p>
            <a:r>
              <a:rPr lang="en-US" sz="2000" b="1" dirty="0" smtClean="0">
                <a:solidFill>
                  <a:srgbClr val="003366"/>
                </a:solidFill>
                <a:latin typeface="Verdana"/>
                <a:cs typeface="Verdana"/>
              </a:rPr>
              <a:t>MTP 8: pages 53-56</a:t>
            </a:r>
          </a:p>
          <a:p>
            <a:endParaRPr lang="en-US" sz="2000" b="1" dirty="0" smtClean="0">
              <a:solidFill>
                <a:srgbClr val="003366"/>
              </a:solidFill>
              <a:latin typeface="Verdana"/>
              <a:cs typeface="Verdana"/>
            </a:endParaRPr>
          </a:p>
          <a:p>
            <a:r>
              <a:rPr lang="en-US" sz="2000" b="1" dirty="0" smtClean="0">
                <a:solidFill>
                  <a:srgbClr val="003366"/>
                </a:solidFill>
                <a:latin typeface="Verdana"/>
                <a:cs typeface="Verdana"/>
              </a:rPr>
              <a:t>Take turns to share your results.</a:t>
            </a:r>
            <a:endParaRPr lang="en-US" b="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14151</TotalTime>
  <Words>442</Words>
  <Application>Microsoft Macintosh PowerPoint</Application>
  <PresentationFormat>On-screen Show (4:3)</PresentationFormat>
  <Paragraphs>103</Paragraphs>
  <Slides>11</Slides>
  <Notes>3</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Jeff Burke</cp:lastModifiedBy>
  <cp:revision>106</cp:revision>
  <dcterms:created xsi:type="dcterms:W3CDTF">2014-03-11T13:01:44Z</dcterms:created>
  <dcterms:modified xsi:type="dcterms:W3CDTF">2015-02-07T16:17:20Z</dcterms:modified>
</cp:coreProperties>
</file>